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16" r:id="rId2"/>
    <p:sldMasterId id="2147484262" r:id="rId3"/>
  </p:sldMasterIdLst>
  <p:notesMasterIdLst>
    <p:notesMasterId r:id="rId17"/>
  </p:notesMasterIdLst>
  <p:handoutMasterIdLst>
    <p:handoutMasterId r:id="rId18"/>
  </p:handoutMasterIdLst>
  <p:sldIdLst>
    <p:sldId id="898" r:id="rId4"/>
    <p:sldId id="893" r:id="rId5"/>
    <p:sldId id="937" r:id="rId6"/>
    <p:sldId id="896" r:id="rId7"/>
    <p:sldId id="876" r:id="rId8"/>
    <p:sldId id="853" r:id="rId9"/>
    <p:sldId id="854" r:id="rId10"/>
    <p:sldId id="814" r:id="rId11"/>
    <p:sldId id="816" r:id="rId12"/>
    <p:sldId id="817" r:id="rId13"/>
    <p:sldId id="819" r:id="rId14"/>
    <p:sldId id="861" r:id="rId15"/>
    <p:sldId id="862" r:id="rId16"/>
  </p:sldIdLst>
  <p:sldSz cx="9144000" cy="6858000" type="letter"/>
  <p:notesSz cx="700405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3399"/>
    <a:srgbClr val="CCFFFF"/>
    <a:srgbClr val="0099FF"/>
    <a:srgbClr val="007A00"/>
    <a:srgbClr val="0052A4"/>
    <a:srgbClr val="FF9933"/>
    <a:srgbClr val="F0E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94434" autoAdjust="0"/>
  </p:normalViewPr>
  <p:slideViewPr>
    <p:cSldViewPr>
      <p:cViewPr>
        <p:scale>
          <a:sx n="58" d="100"/>
          <a:sy n="58" d="100"/>
        </p:scale>
        <p:origin x="-672" y="-19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t" anchorCtr="0" compatLnSpc="1">
            <a:prstTxWarp prst="textNoShape">
              <a:avLst/>
            </a:prstTxWarp>
          </a:bodyPr>
          <a:lstStyle>
            <a:lvl1pPr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-3175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b" anchorCtr="0" compatLnSpc="1">
            <a:prstTxWarp prst="textNoShape">
              <a:avLst/>
            </a:prstTxWarp>
          </a:bodyPr>
          <a:lstStyle>
            <a:lvl1pPr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42375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97" tIns="0" rIns="19097" bIns="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000" i="1">
                <a:latin typeface="Times New Roman" charset="0"/>
              </a:defRPr>
            </a:lvl1pPr>
          </a:lstStyle>
          <a:p>
            <a:fld id="{98846185-296A-B048-8B00-2441157F48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6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t" anchorCtr="0" compatLnSpc="1">
            <a:prstTxWarp prst="textNoShape">
              <a:avLst/>
            </a:prstTxWarp>
          </a:bodyPr>
          <a:lstStyle>
            <a:lvl1pPr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-3175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t" anchorCtr="0" compatLnSpc="1">
            <a:prstTxWarp prst="textNoShape">
              <a:avLst/>
            </a:prstTxWarp>
          </a:bodyPr>
          <a:lstStyle>
            <a:lvl1pPr algn="r"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3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b" anchorCtr="0" compatLnSpc="1">
            <a:prstTxWarp prst="textNoShape">
              <a:avLst/>
            </a:prstTxWarp>
          </a:bodyPr>
          <a:lstStyle>
            <a:lvl1pPr defTabSz="944563">
              <a:defRPr sz="1000" i="1">
                <a:latin typeface="Times New Roman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42375"/>
            <a:ext cx="303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97" tIns="0" rIns="19097" bIns="0" numCol="1" anchor="b" anchorCtr="0" compatLnSpc="1">
            <a:prstTxWarp prst="textNoShape">
              <a:avLst/>
            </a:prstTxWarp>
          </a:bodyPr>
          <a:lstStyle>
            <a:lvl1pPr algn="r" defTabSz="944563">
              <a:defRPr sz="1000" i="1">
                <a:latin typeface="Times New Roman" charset="0"/>
              </a:defRPr>
            </a:lvl1pPr>
          </a:lstStyle>
          <a:p>
            <a:fld id="{0E7D0E5D-1C41-6F4A-BAC8-301F57D99C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22775"/>
            <a:ext cx="51435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893" tIns="47743" rIns="93893" bIns="47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11200"/>
            <a:ext cx="4624388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636602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45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45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0275" algn="l" defTabSz="9445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5413" algn="l" defTabSz="9445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58963" algn="l" defTabSz="94456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F15490F-6BCF-6547-A080-FD7128C6CC3B}" type="slidenum">
              <a:rPr lang="en-US" altLang="en-US" sz="100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852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DB2E869D-316B-D346-A036-9B592479233A}" type="slidenum">
              <a:rPr lang="en-US" altLang="en-US" sz="1000"/>
              <a:pPr>
                <a:spcBef>
                  <a:spcPct val="0"/>
                </a:spcBef>
              </a:pPr>
              <a:t>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218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9CA5FA22-BB93-2F4F-9586-D6D8D33CAF3E}" type="slidenum">
              <a:rPr lang="en-US" altLang="en-US" sz="1000"/>
              <a:pPr>
                <a:spcBef>
                  <a:spcPct val="0"/>
                </a:spcBef>
              </a:pPr>
              <a:t>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9902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99BB35D6-0C19-9B4E-BE46-16B65CF57D08}" type="slidenum">
              <a:rPr lang="en-US" altLang="en-US" sz="1000"/>
              <a:pPr>
                <a:spcBef>
                  <a:spcPct val="0"/>
                </a:spcBef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73951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2A892845-0D65-C042-A1BD-915748A5E1BA}" type="slidenum">
              <a:rPr lang="en-US" altLang="en-US" sz="1000"/>
              <a:pPr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53982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B7D0D14F-C76C-964B-A392-17E825C1C40F}" type="slidenum">
              <a:rPr lang="en-US" altLang="en-US" sz="1000"/>
              <a:pPr>
                <a:spcBef>
                  <a:spcPct val="0"/>
                </a:spcBef>
              </a:pPr>
              <a:t>13</a:t>
            </a:fld>
            <a:endParaRPr lang="en-US" altLang="en-US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3382963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3662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307F2-E7BB-2740-A3BC-C4856A08A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41776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CA214-FA05-FA41-B3C3-1D20A95D9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8863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340E7-2250-2246-AB2A-03824BCEF6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248280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838200"/>
            <a:ext cx="8229600" cy="5287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6EA5AAF1-DE2D-6A4D-BD20-4F0F1A43F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3208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B82FA-F353-1E4D-8A90-8EF5FCCBD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4963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D3A272C-99CC-2E46-A6A3-67C6C632CB8C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52CC5-35E3-7949-9078-3FF79D8B5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8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DFFCB-55B5-F64B-83CB-E6D284C19D1A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FA5A3-D106-6349-BCF6-428D80C12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27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9A101-2D75-F541-B570-B3A89B6B37B8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12A7-9EF0-2447-8D92-C0248B2B0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D70BA-1F9C-BA47-8702-5BE998C5AD48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BA114-4852-F941-89D0-51DEEABE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0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325FC-9AE1-DD46-B29F-F76481DABF4B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06C8D-6D8D-1E4B-9EED-0D762A3B3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90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  <a:defRPr sz="2000" b="1">
                <a:latin typeface="Calibri" pitchFamily="34" charset="0"/>
              </a:defRPr>
            </a:lvl1pPr>
            <a:lvl2pPr>
              <a:defRPr sz="1800">
                <a:latin typeface="Calibri" pitchFamily="34" charset="0"/>
              </a:defRPr>
            </a:lvl2pPr>
            <a:lvl3pPr>
              <a:defRPr sz="1800" b="1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 b="1"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75892-68AB-0343-BC3F-092DE2465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0441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CE3FC-E33D-1945-82FA-5E634BD7F9C2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8E8EE-E9AC-C043-96F6-0E3CC18D0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47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8D8AD-F45A-0845-B367-80C99EA15F94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62A4E-20C2-7146-93FB-6E4A1C804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2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6D078-2102-2240-820C-4E9A4F9FC223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17000-BB8D-9E4B-B525-3F947277E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38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38E8F-82B4-3D47-80E2-4D417CD16B74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98925-4136-C94E-9CCE-D17152AE09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39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CB9B5-13A7-474F-B20A-9E63C2659A1B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E0C21-4437-BD47-9821-6DD9DF347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512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44E27-80BA-954B-BBFC-B1A357651668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53D0F-8835-3D43-8768-EBCDFAF55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30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1CB8E-FA1A-2D4A-A972-7B9216722AC7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CFC38-1F6B-6348-88B5-57EA2DC78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34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6" name="Rounded Rectangle 10"/>
          <p:cNvGrpSpPr>
            <a:grpSpLocks/>
          </p:cNvGrpSpPr>
          <p:nvPr/>
        </p:nvGrpSpPr>
        <p:grpSpPr bwMode="auto">
          <a:xfrm>
            <a:off x="420688" y="433388"/>
            <a:ext cx="8302625" cy="3108325"/>
            <a:chOff x="265" y="5495"/>
            <a:chExt cx="19735" cy="14505"/>
          </a:xfrm>
        </p:grpSpPr>
        <p:pic>
          <p:nvPicPr>
            <p:cNvPr id="7" name="Rounded Rectangle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73"/>
              <a:ext cx="5230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6ACDB6E-D878-3D48-8802-9A82BC583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17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6D7FD25-2217-8340-9ECD-00EA60828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52033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5" name="Rounded Rectangle 10"/>
          <p:cNvGrpSpPr>
            <a:grpSpLocks/>
          </p:cNvGrpSpPr>
          <p:nvPr/>
        </p:nvGrpSpPr>
        <p:grpSpPr bwMode="auto">
          <a:xfrm>
            <a:off x="420688" y="433388"/>
            <a:ext cx="8302625" cy="4340225"/>
            <a:chOff x="265" y="5495"/>
            <a:chExt cx="19735" cy="14505"/>
          </a:xfrm>
        </p:grpSpPr>
        <p:pic>
          <p:nvPicPr>
            <p:cNvPr id="6" name="Rounded Rectangle 1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73"/>
              <a:ext cx="5230" cy="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FAF59643-0476-2343-88CD-1367ECA1B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80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Palatino Linotype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F0C416-720C-8C44-891E-2748CFC47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44382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7679BF13-3E67-6448-BA97-946DFAC35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256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8FE78FB-1B35-864C-ADB5-3468C7814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008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AD7B251-4B10-D348-B980-CEB3943C3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09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5B4284F-A9CB-854C-8AB7-F2C2839744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89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A00855E-C6C0-8D4C-BE76-2C587FA2B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31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" name="Round Single Corner Rectangle 10"/>
          <p:cNvSpPr>
            <a:spLocks/>
          </p:cNvSpPr>
          <p:nvPr/>
        </p:nvSpPr>
        <p:spPr bwMode="auto">
          <a:xfrm>
            <a:off x="6400800" y="433388"/>
            <a:ext cx="2324100" cy="4343400"/>
          </a:xfrm>
          <a:custGeom>
            <a:avLst/>
            <a:gdLst>
              <a:gd name="T0" fmla="*/ 0 w 2324100"/>
              <a:gd name="T1" fmla="*/ 0 h 4343400"/>
              <a:gd name="T2" fmla="*/ 2260234 w 2324100"/>
              <a:gd name="T3" fmla="*/ 0 h 4343400"/>
              <a:gd name="T4" fmla="*/ 2324100 w 2324100"/>
              <a:gd name="T5" fmla="*/ 63866 h 4343400"/>
              <a:gd name="T6" fmla="*/ 2324100 w 2324100"/>
              <a:gd name="T7" fmla="*/ 4343400 h 4343400"/>
              <a:gd name="T8" fmla="*/ 0 w 2324100"/>
              <a:gd name="T9" fmla="*/ 4343400 h 4343400"/>
              <a:gd name="T10" fmla="*/ 0 w 2324100"/>
              <a:gd name="T11" fmla="*/ 0 h 434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  <a:extLst>
            <a:ext uri="{91240B29-F687-4F45-9708-019B960494DF}">
              <a14:hiddenLine xmlns:a14="http://schemas.microsoft.com/office/drawing/2010/main" w="889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5C62ED7-3944-2F43-8158-3FA337D25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2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C9C8F1F-B38C-0E4E-AF60-C93F49B16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50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4C53C-B35B-3043-A921-15D1D401F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296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6096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/>
          <a:lstStyle>
            <a:lvl1pPr marL="327025" indent="-327025">
              <a:buClr>
                <a:srgbClr val="0070C0"/>
              </a:buClr>
              <a:buSzPct val="150000"/>
              <a:buFontTx/>
              <a:buBlip>
                <a:blip r:embed="rId2"/>
              </a:buBlip>
              <a:defRPr sz="2000" b="1"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accent1"/>
              </a:buClr>
              <a:buFont typeface="Wingdings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accent1"/>
              </a:buClr>
              <a:defRPr sz="1800" b="1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1"/>
              </a:buClr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accent1"/>
              </a:buClr>
              <a:defRPr sz="1600"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8AEB1D13-58E8-7342-90B2-066320C4C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09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6096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/>
          <a:lstStyle>
            <a:lvl1pPr marL="327025" indent="-327025">
              <a:buClr>
                <a:srgbClr val="0070C0"/>
              </a:buClr>
              <a:buSzPct val="150000"/>
              <a:buFontTx/>
              <a:buBlip>
                <a:blip r:embed="rId2"/>
              </a:buBlip>
              <a:defRPr sz="2000" b="1"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accent1"/>
              </a:buClr>
              <a:buFont typeface="Wingdings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accent1"/>
              </a:buClr>
              <a:defRPr sz="1800" b="1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1"/>
              </a:buClr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accent1"/>
              </a:buClr>
              <a:defRPr sz="1600"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C391FE42-C666-494A-A031-97F6B50E6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4539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Ø"/>
              <a:defRPr sz="1600" b="1">
                <a:latin typeface="Palatino Linotype" pitchFamily="18" charset="0"/>
              </a:defRPr>
            </a:lvl1pPr>
            <a:lvl2pPr>
              <a:defRPr sz="1400">
                <a:latin typeface="Palatino Linotype" pitchFamily="18" charset="0"/>
              </a:defRPr>
            </a:lvl2pPr>
            <a:lvl3pPr>
              <a:defRPr sz="1200" b="1">
                <a:latin typeface="Palatino Linotype" pitchFamily="18" charset="0"/>
              </a:defRPr>
            </a:lvl3pPr>
            <a:lvl4pPr>
              <a:defRPr sz="1100">
                <a:latin typeface="Palatino Linotype" pitchFamily="18" charset="0"/>
              </a:defRPr>
            </a:lvl4pPr>
            <a:lvl5pPr>
              <a:defRPr sz="11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Ø"/>
              <a:defRPr sz="1600" b="1">
                <a:latin typeface="Palatino Linotype" pitchFamily="18" charset="0"/>
              </a:defRPr>
            </a:lvl1pPr>
            <a:lvl2pPr>
              <a:defRPr sz="1400">
                <a:latin typeface="Palatino Linotype" pitchFamily="18" charset="0"/>
              </a:defRPr>
            </a:lvl2pPr>
            <a:lvl3pPr>
              <a:defRPr sz="1200" b="1">
                <a:latin typeface="Palatino Linotype" pitchFamily="18" charset="0"/>
              </a:defRPr>
            </a:lvl3pPr>
            <a:lvl4pPr>
              <a:defRPr sz="1100">
                <a:latin typeface="Palatino Linotype" pitchFamily="18" charset="0"/>
              </a:defRPr>
            </a:lvl4pPr>
            <a:lvl5pPr>
              <a:defRPr sz="11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715000" cy="304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81000"/>
            <a:ext cx="5715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Palatino Linotyp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AB3DFFA7-D3E1-4C4B-9AAD-84FD50F19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14426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BD83818-F6E9-074A-9D08-5FF45BA61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00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6096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/>
          <a:lstStyle>
            <a:lvl1pPr marL="327025" indent="-327025">
              <a:buClr>
                <a:srgbClr val="0070C0"/>
              </a:buClr>
              <a:buSzPct val="150000"/>
              <a:buFontTx/>
              <a:buBlip>
                <a:blip r:embed="rId2"/>
              </a:buBlip>
              <a:defRPr sz="2000" b="1">
                <a:latin typeface="Calibri" pitchFamily="34" charset="0"/>
                <a:cs typeface="Calibri" pitchFamily="34" charset="0"/>
              </a:defRPr>
            </a:lvl1pPr>
            <a:lvl2pPr>
              <a:buClr>
                <a:schemeClr val="accent1"/>
              </a:buClr>
              <a:buFont typeface="Wingdings" pitchFamily="2" charset="2"/>
              <a:buChar char="Ø"/>
              <a:defRPr sz="1800">
                <a:latin typeface="Calibri" pitchFamily="34" charset="0"/>
                <a:cs typeface="Calibri" pitchFamily="34" charset="0"/>
              </a:defRPr>
            </a:lvl2pPr>
            <a:lvl3pPr>
              <a:buClr>
                <a:schemeClr val="accent1"/>
              </a:buClr>
              <a:defRPr sz="1800" b="1">
                <a:latin typeface="Calibri" pitchFamily="34" charset="0"/>
                <a:cs typeface="Calibri" pitchFamily="34" charset="0"/>
              </a:defRPr>
            </a:lvl3pPr>
            <a:lvl4pPr>
              <a:buClr>
                <a:schemeClr val="accent1"/>
              </a:buClr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>
                <a:schemeClr val="accent1"/>
              </a:buClr>
              <a:defRPr sz="1600" b="1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charset="0"/>
              </a:defRPr>
            </a:lvl1pPr>
          </a:lstStyle>
          <a:p>
            <a:fld id="{7D3108D1-1D11-0444-ABE3-9456EDAD5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23035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6923BE-6F0B-1842-9AB5-F5D0F5F6E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55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477B8BD-9B2C-6340-9962-04010F22C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49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AA4C773-5408-F549-AC5C-FB9F52CD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809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19A6B61-9AAE-034B-9BF3-9E9A6C295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7A6B44A-D583-A343-9DA3-B22D1FA6A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283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D5DE116-E35E-6846-B2D4-E0CAD73A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40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58667C0-5606-A640-AFF0-8D5D9D56E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95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E07B3656-C181-FC42-B801-B1F8B68F4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85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2286000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Ø"/>
              <a:defRPr sz="1600">
                <a:latin typeface="Palatino Linotype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latin typeface="Palatino Linotype" pitchFamily="18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200">
                <a:latin typeface="Palatino Linotype" pitchFamily="18" charset="0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1100">
                <a:latin typeface="Palatino Linotype" pitchFamily="18" charset="0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11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990600"/>
            <a:ext cx="5943600" cy="5334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600">
                <a:latin typeface="Palatino Linotype" pitchFamily="18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buNone/>
              <a:defRPr sz="1400">
                <a:latin typeface="Palatino Linotype" pitchFamily="18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buNone/>
              <a:defRPr sz="1200">
                <a:latin typeface="Palatino Linotype" pitchFamily="18" charset="0"/>
              </a:defRPr>
            </a:lvl3pPr>
            <a:lvl4pPr>
              <a:spcBef>
                <a:spcPts val="0"/>
              </a:spcBef>
              <a:spcAft>
                <a:spcPts val="0"/>
              </a:spcAft>
              <a:buNone/>
              <a:defRPr sz="1100">
                <a:latin typeface="Palatino Linotype" pitchFamily="18" charset="0"/>
              </a:defRPr>
            </a:lvl4pPr>
            <a:lvl5pPr>
              <a:spcBef>
                <a:spcPts val="0"/>
              </a:spcBef>
              <a:spcAft>
                <a:spcPts val="0"/>
              </a:spcAft>
              <a:buNone/>
              <a:defRPr sz="11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3810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Palatino Linotyp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fld id="{E448A75F-732D-B046-BD71-34912886F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75909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71500"/>
            <a:ext cx="8183880" cy="418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400"/>
            </a:lvl3pPr>
            <a:extLst/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115050"/>
            <a:ext cx="22860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A7AC328-3C7F-AF4C-BB5C-74DC76183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392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A787CBE-E0E5-7B42-9351-C190A74857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96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9095ADA-06D2-AD47-9AE6-A22EC299C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51F60-999A-6141-8FAE-C2670442F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8036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1054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Palatino Linotype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sz="quarter" idx="11"/>
          </p:nvPr>
        </p:nvSpPr>
        <p:spPr>
          <a:xfrm>
            <a:off x="457200" y="4572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Palatino Linotyp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813EA-BDEA-3C49-BAA0-308CA560D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1293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C47F0-767B-C44E-A6CC-FA11FCEAE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06098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DC81A-D6DF-7B48-8149-D1B29B111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1653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501A26A7-5451-BB4F-9E65-36E5839F2B1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3382963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054" name="Line 30"/>
          <p:cNvSpPr>
            <a:spLocks noChangeShapeType="1"/>
          </p:cNvSpPr>
          <p:nvPr userDrawn="1"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9525">
            <a:solidFill>
              <a:srgbClr val="F9F9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762000" y="530225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S</a:t>
            </a:r>
            <a:r>
              <a:rPr lang="en-US" altLang="en-US" sz="1400">
                <a:solidFill>
                  <a:srgbClr val="002060"/>
                </a:solidFill>
              </a:rPr>
              <a:t>ynchronized </a:t>
            </a:r>
            <a:r>
              <a:rPr lang="en-US" altLang="en-US" sz="2000">
                <a:solidFill>
                  <a:srgbClr val="FF0000"/>
                </a:solidFill>
              </a:rPr>
              <a:t>E</a:t>
            </a:r>
            <a:r>
              <a:rPr lang="en-US" altLang="en-US" sz="1400">
                <a:solidFill>
                  <a:srgbClr val="002060"/>
                </a:solidFill>
              </a:rPr>
              <a:t>ndoscopic 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1400">
                <a:solidFill>
                  <a:srgbClr val="002060"/>
                </a:solidFill>
              </a:rPr>
              <a:t>uide System</a:t>
            </a:r>
            <a:endParaRPr lang="en-US" altLang="en-US" sz="1600">
              <a:solidFill>
                <a:srgbClr val="002060"/>
              </a:solidFill>
            </a:endParaRPr>
          </a:p>
        </p:txBody>
      </p:sp>
      <p:cxnSp>
        <p:nvCxnSpPr>
          <p:cNvPr id="2" name="Straight Connector 10"/>
          <p:cNvCxnSpPr>
            <a:cxnSpLocks noChangeShapeType="1"/>
          </p:cNvCxnSpPr>
          <p:nvPr userDrawn="1"/>
        </p:nvCxn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Picture 9" descr="C:\Users\Stu\Dropbox\1Segway Main\Logo\segway_logo main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29" r:id="rId2"/>
    <p:sldLayoutId id="2147485350" r:id="rId3"/>
    <p:sldLayoutId id="2147485351" r:id="rId4"/>
    <p:sldLayoutId id="2147485352" r:id="rId5"/>
    <p:sldLayoutId id="2147485330" r:id="rId6"/>
    <p:sldLayoutId id="2147485331" r:id="rId7"/>
    <p:sldLayoutId id="2147485332" r:id="rId8"/>
    <p:sldLayoutId id="2147485333" r:id="rId9"/>
    <p:sldLayoutId id="2147485334" r:id="rId10"/>
    <p:sldLayoutId id="2147485335" r:id="rId11"/>
    <p:sldLayoutId id="2147485336" r:id="rId12"/>
    <p:sldLayoutId id="2147485353" r:id="rId13"/>
    <p:sldLayoutId id="2147485337" r:id="rId14"/>
    <p:sldLayoutId id="2147485354" r:id="rId15"/>
  </p:sldLayoutIdLst>
  <p:transition>
    <p:random/>
  </p:transition>
  <p:hf hdr="0" ftr="0" dt="0"/>
  <p:txStyles>
    <p:titleStyle>
      <a:lvl1pPr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Rockwell" pitchFamily="18" charset="0"/>
        </a:defRPr>
      </a:lvl2pPr>
      <a:lvl3pPr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Rockwell" pitchFamily="18" charset="0"/>
        </a:defRPr>
      </a:lvl3pPr>
      <a:lvl4pPr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Rockwell" pitchFamily="18" charset="0"/>
        </a:defRPr>
      </a:lvl4pPr>
      <a:lvl5pPr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Rockwell" pitchFamily="18" charset="0"/>
        </a:defRPr>
      </a:lvl5pPr>
      <a:lvl6pPr marL="457200"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aramond" pitchFamily="18" charset="0"/>
        </a:defRPr>
      </a:lvl6pPr>
      <a:lvl7pPr marL="914400"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aramond" pitchFamily="18" charset="0"/>
        </a:defRPr>
      </a:lvl7pPr>
      <a:lvl8pPr marL="1371600"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aramond" pitchFamily="18" charset="0"/>
        </a:defRPr>
      </a:lvl8pPr>
      <a:lvl9pPr marL="1828800" algn="l" defTabSz="8731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aramond" pitchFamily="18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SzPct val="100000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</a:defRPr>
      </a:lvl5pPr>
      <a:lvl6pPr marL="2420938" indent="-219075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</a:defRPr>
      </a:lvl6pPr>
      <a:lvl7pPr marL="2878138" indent="-219075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</a:defRPr>
      </a:lvl7pPr>
      <a:lvl8pPr marL="3335338" indent="-219075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</a:defRPr>
      </a:lvl8pPr>
      <a:lvl9pPr marL="3792538" indent="-219075" algn="l" defTabSz="873125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774EC24-7C8D-DE41-8905-9CE823DE4A4E}" type="datetimeFigureOut">
              <a:rPr lang="en-US" altLang="en-US"/>
              <a:pPr/>
              <a:t>2/6/2019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191F9F-9978-9340-AD45-BE8935DB6F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8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9" name="Rounded Rectangle 8"/>
          <p:cNvGrpSpPr>
            <a:grpSpLocks/>
          </p:cNvGrpSpPr>
          <p:nvPr/>
        </p:nvGrpSpPr>
        <p:grpSpPr bwMode="auto">
          <a:xfrm>
            <a:off x="420688" y="433388"/>
            <a:ext cx="8302625" cy="5486400"/>
            <a:chOff x="265" y="5495"/>
            <a:chExt cx="19735" cy="14505"/>
          </a:xfrm>
        </p:grpSpPr>
        <p:pic>
          <p:nvPicPr>
            <p:cNvPr id="3075" name="Rounded Rectangle 8"/>
            <p:cNvPicPr>
              <a:picLocks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273"/>
              <a:ext cx="5230" cy="3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 bwMode="auto">
          <a:xfrm>
            <a:off x="3776663" y="6111875"/>
            <a:ext cx="2286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12/9/2012 Private &amp; Confidential Covered Under NDA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 bwMode="auto">
          <a:xfrm>
            <a:off x="6062663" y="6111875"/>
            <a:ext cx="2286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A7A399"/>
                </a:solidFill>
                <a:latin typeface="Verdana" charset="0"/>
              </a:defRPr>
            </a:lvl1pPr>
          </a:lstStyle>
          <a:p>
            <a:fld id="{D5FC1EBD-C5F0-2C49-BD02-55DA0FF976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  <p:sldLayoutId id="2147485366" r:id="rId12"/>
    <p:sldLayoutId id="2147485367" r:id="rId13"/>
    <p:sldLayoutId id="2147485368" r:id="rId14"/>
    <p:sldLayoutId id="2147485369" r:id="rId15"/>
    <p:sldLayoutId id="2147485370" r:id="rId16"/>
    <p:sldLayoutId id="2147485371" r:id="rId17"/>
    <p:sldLayoutId id="2147485372" r:id="rId18"/>
    <p:sldLayoutId id="2147485373" r:id="rId19"/>
    <p:sldLayoutId id="2147485374" r:id="rId20"/>
    <p:sldLayoutId id="2147485375" r:id="rId21"/>
    <p:sldLayoutId id="2147485376" r:id="rId22"/>
    <p:sldLayoutId id="2147485377" r:id="rId23"/>
    <p:sldLayoutId id="2147485378" r:id="rId24"/>
    <p:sldLayoutId id="2147485379" r:id="rId25"/>
    <p:sldLayoutId id="2147485380" r:id="rId2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800" y="4241800"/>
            <a:ext cx="6705600" cy="677863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solidFill>
                  <a:srgbClr val="CCCC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charset="0"/>
                <a:cs typeface="Verdana" charset="0"/>
              </a:rPr>
              <a:t>SegWAY Orthopaedics</a:t>
            </a:r>
            <a:r>
              <a:rPr lang="en-US" altLang="en-US" sz="2400">
                <a:solidFill>
                  <a:srgbClr val="CCCC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charset="0"/>
                <a:cs typeface="Verdana" charset="0"/>
              </a:rPr>
              <a:t/>
            </a:r>
            <a:br>
              <a:rPr lang="en-US" altLang="en-US" sz="2400">
                <a:solidFill>
                  <a:srgbClr val="CCCC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Verdana" charset="0"/>
                <a:cs typeface="Verdana" charset="0"/>
              </a:rPr>
            </a:br>
            <a:r>
              <a:rPr lang="en-US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arajita" charset="0"/>
                <a:ea typeface="Aparajita" charset="0"/>
                <a:cs typeface="Aparajita" charset="0"/>
              </a:rPr>
              <a:t>Where tradition meets technology</a:t>
            </a:r>
            <a:br>
              <a:rPr lang="en-US" alt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arajita" charset="0"/>
                <a:ea typeface="Aparajita" charset="0"/>
                <a:cs typeface="Aparajita" charset="0"/>
              </a:rPr>
            </a:br>
            <a:endParaRPr lang="en-US" altLang="en-US" sz="2400">
              <a:solidFill>
                <a:srgbClr val="CCCC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8026400" cy="544513"/>
          </a:xfrm>
          <a:solidFill>
            <a:schemeClr val="tx1"/>
          </a:solidFill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en-US" altLang="en-US" b="1">
                <a:solidFill>
                  <a:srgbClr val="BFBFBF"/>
                </a:solidFill>
              </a:rPr>
              <a:t>The </a:t>
            </a:r>
            <a:r>
              <a:rPr lang="en-US" altLang="en-US" b="1">
                <a:solidFill>
                  <a:srgbClr val="FF0000"/>
                </a:solidFill>
              </a:rPr>
              <a:t>S</a:t>
            </a:r>
            <a:r>
              <a:rPr lang="en-US" altLang="en-US" b="1">
                <a:solidFill>
                  <a:srgbClr val="BFBFBF"/>
                </a:solidFill>
              </a:rPr>
              <a:t>ynchronized </a:t>
            </a:r>
            <a:r>
              <a:rPr lang="en-US" altLang="en-US" b="1">
                <a:solidFill>
                  <a:srgbClr val="FF0000"/>
                </a:solidFill>
              </a:rPr>
              <a:t>E</a:t>
            </a:r>
            <a:r>
              <a:rPr lang="en-US" altLang="en-US" b="1">
                <a:solidFill>
                  <a:srgbClr val="BFBFBF"/>
                </a:solidFill>
              </a:rPr>
              <a:t>ndoscopic </a:t>
            </a:r>
            <a:r>
              <a:rPr lang="en-US" altLang="en-US" b="1">
                <a:solidFill>
                  <a:srgbClr val="FF0000"/>
                </a:solidFill>
              </a:rPr>
              <a:t>G</a:t>
            </a:r>
            <a:r>
              <a:rPr lang="en-US" altLang="en-US" b="1">
                <a:solidFill>
                  <a:srgbClr val="BFBFBF"/>
                </a:solidFill>
              </a:rPr>
              <a:t>uide system</a:t>
            </a:r>
            <a:endParaRPr lang="en-US" altLang="en-US">
              <a:solidFill>
                <a:srgbClr val="BFBFBF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7241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9" name="Subtitle 2"/>
          <p:cNvSpPr txBox="1">
            <a:spLocks/>
          </p:cNvSpPr>
          <p:nvPr/>
        </p:nvSpPr>
        <p:spPr bwMode="auto">
          <a:xfrm>
            <a:off x="547255" y="4343400"/>
            <a:ext cx="7924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3">
              <a:spcBef>
                <a:spcPts val="25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2800">
                <a:solidFill>
                  <a:schemeClr val="tx1"/>
                </a:solidFill>
                <a:latin typeface="Verdana" charset="0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charset="0"/>
              <a:buChar char="◦"/>
              <a:defRPr sz="2400">
                <a:solidFill>
                  <a:schemeClr val="tx1"/>
                </a:solidFill>
                <a:latin typeface="Verdana" charset="0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charset="2"/>
              <a:buChar char=""/>
              <a:defRPr sz="2200">
                <a:solidFill>
                  <a:schemeClr val="tx1"/>
                </a:solidFill>
                <a:latin typeface="Verdana" charset="0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charset="0"/>
              <a:buChar char="◦"/>
              <a:defRPr sz="1900">
                <a:solidFill>
                  <a:schemeClr val="tx1"/>
                </a:solidFill>
                <a:latin typeface="Verdana" charset="0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charset="2"/>
              <a:buChar char=""/>
              <a:defRPr>
                <a:solidFill>
                  <a:schemeClr val="tx1"/>
                </a:solidFill>
                <a:latin typeface="Verdana" charset="0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charset="2"/>
              <a:buChar char=""/>
              <a:defRPr>
                <a:solidFill>
                  <a:schemeClr val="tx1"/>
                </a:solidFill>
                <a:latin typeface="Verdana" charset="0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charset="2"/>
              <a:buChar char=""/>
              <a:defRPr>
                <a:solidFill>
                  <a:schemeClr val="tx1"/>
                </a:solidFill>
                <a:latin typeface="Verdana" charset="0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charset="2"/>
              <a:buChar char=""/>
              <a:defRPr>
                <a:solidFill>
                  <a:schemeClr val="tx1"/>
                </a:solidFill>
                <a:latin typeface="Verdana" charset="0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charset="2"/>
              <a:buChar char=""/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 2" charset="2"/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Guest Speaker</a:t>
            </a:r>
          </a:p>
          <a:p>
            <a:pPr algn="ctr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dirty="0">
                <a:solidFill>
                  <a:srgbClr val="FF0000"/>
                </a:solidFill>
              </a:rPr>
              <a:t>Dr…………….. , MD</a:t>
            </a:r>
          </a:p>
          <a:p>
            <a:pPr algn="ctr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Facility……….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6A7418B-058F-4A46-8D53-95392151D30A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pic>
        <p:nvPicPr>
          <p:cNvPr id="7" name="Picture 6" descr="DSC_0166.JPG"/>
          <p:cNvPicPr>
            <a:picLocks noChangeAspect="1"/>
          </p:cNvPicPr>
          <p:nvPr/>
        </p:nvPicPr>
        <p:blipFill>
          <a:blip r:embed="rId3" cstate="print"/>
          <a:srcRect l="31123" t="-187" b="27416"/>
          <a:stretch>
            <a:fillRect/>
          </a:stretch>
        </p:blipFill>
        <p:spPr>
          <a:xfrm>
            <a:off x="228600" y="3124200"/>
            <a:ext cx="42349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76200" y="828675"/>
            <a:ext cx="453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Guide with Probe Inserted</a:t>
            </a:r>
          </a:p>
        </p:txBody>
      </p:sp>
      <p:pic>
        <p:nvPicPr>
          <p:cNvPr id="6" name="Picture 5" descr="DSC_0166.JPG"/>
          <p:cNvPicPr>
            <a:picLocks noChangeAspect="1"/>
          </p:cNvPicPr>
          <p:nvPr/>
        </p:nvPicPr>
        <p:blipFill>
          <a:blip r:embed="rId3" cstate="print"/>
          <a:srcRect l="36992" t="-187" b="27416"/>
          <a:stretch>
            <a:fillRect/>
          </a:stretch>
        </p:blipFill>
        <p:spPr>
          <a:xfrm>
            <a:off x="4918841" y="2895600"/>
            <a:ext cx="407275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4800600" y="811213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Guide with Rasp Inserted</a:t>
            </a:r>
          </a:p>
        </p:txBody>
      </p:sp>
      <p:pic>
        <p:nvPicPr>
          <p:cNvPr id="9" name="Picture 8" descr="Rasp.jpg"/>
          <p:cNvPicPr>
            <a:picLocks noChangeAspect="1"/>
          </p:cNvPicPr>
          <p:nvPr/>
        </p:nvPicPr>
        <p:blipFill>
          <a:blip r:embed="rId4" cstate="print"/>
          <a:srcRect l="16129" t="12963" r="15054" b="12963"/>
          <a:stretch>
            <a:fillRect/>
          </a:stretch>
        </p:blipFill>
        <p:spPr>
          <a:xfrm>
            <a:off x="4932696" y="1244785"/>
            <a:ext cx="2971800" cy="2647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t="1985" r="12063" b="3307"/>
          <a:stretch/>
        </p:blipFill>
        <p:spPr bwMode="auto">
          <a:xfrm>
            <a:off x="228600" y="1272494"/>
            <a:ext cx="3048000" cy="26477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F8143B-AAD7-AD4F-8F2E-5AD27B11E192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28600" y="11430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Knife hooking the distal edge of ligament</a:t>
            </a:r>
          </a:p>
        </p:txBody>
      </p:sp>
      <p:pic>
        <p:nvPicPr>
          <p:cNvPr id="7" name="Picture 6" descr="knife shot.jpg"/>
          <p:cNvPicPr>
            <a:picLocks noChangeAspect="1"/>
          </p:cNvPicPr>
          <p:nvPr/>
        </p:nvPicPr>
        <p:blipFill>
          <a:blip r:embed="rId3" cstate="print"/>
          <a:srcRect l="15873" t="11482" r="15873" b="12962"/>
          <a:stretch>
            <a:fillRect/>
          </a:stretch>
        </p:blipFill>
        <p:spPr>
          <a:xfrm>
            <a:off x="1447800" y="1752600"/>
            <a:ext cx="5791200" cy="457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EF7B178-431A-EE49-9805-7364E008121B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524000" y="1066800"/>
            <a:ext cx="625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</a:rPr>
              <a:t>Complete Proximal and Forearm Fascia Release</a:t>
            </a:r>
          </a:p>
        </p:txBody>
      </p:sp>
      <p:pic>
        <p:nvPicPr>
          <p:cNvPr id="70660" name="Picture 5" descr="C:\Users\Stu\Pictures\S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6867"/>
          <a:stretch>
            <a:fillRect/>
          </a:stretch>
        </p:blipFill>
        <p:spPr bwMode="auto">
          <a:xfrm>
            <a:off x="1371600" y="1881188"/>
            <a:ext cx="64008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167E662-D739-D945-8E7D-D87467482E9C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52400" y="0"/>
            <a:ext cx="2413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>
                <a:latin typeface="Palatino Linotype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800">
              <a:latin typeface="Palatino Linotype" charset="0"/>
            </a:endParaRPr>
          </a:p>
        </p:txBody>
      </p:sp>
      <p:sp>
        <p:nvSpPr>
          <p:cNvPr id="66564" name="Text Placeholder 7"/>
          <p:cNvSpPr txBox="1">
            <a:spLocks/>
          </p:cNvSpPr>
          <p:nvPr/>
        </p:nvSpPr>
        <p:spPr bwMode="auto">
          <a:xfrm>
            <a:off x="368300" y="11430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7025" indent="-327025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08025" indent="-271463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0613" indent="-217488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27175" indent="-217488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buClr>
                <a:schemeClr val="tx1"/>
              </a:buClr>
              <a:buSzPct val="100000"/>
              <a:buFont typeface="Wingdings" charset="2"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Rockwell" charset="0"/>
              </a:rPr>
              <a:t>SEG-WAY Features and benefits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00000"/>
            </a:pPr>
            <a:endParaRPr lang="en-US" altLang="en-US" sz="2000" b="1" dirty="0">
              <a:latin typeface="Rockwell" charset="0"/>
            </a:endParaRPr>
          </a:p>
          <a:p>
            <a:pPr marL="0" lvl="4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Calibri" charset="0"/>
              </a:rPr>
              <a:t>SAFETY FIRST    </a:t>
            </a: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US" altLang="en-US" sz="1800" b="1" dirty="0">
                <a:latin typeface="Rockwell" charset="0"/>
              </a:rPr>
              <a:t> 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ANATOMY SPECIFIC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Left and right guides place the 		        		blade in the Ulnar Zone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en-US" sz="2000" b="1" dirty="0">
                <a:latin typeface="Calibri" charset="0"/>
              </a:rPr>
              <a:t>		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      	        </a:t>
            </a: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US" altLang="en-US" sz="1000" b="1" dirty="0">
                <a:latin typeface="Rockwell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PATIENT SPECIFIC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Different size guides for smaller and 			larger hands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		        -  </a:t>
            </a:r>
            <a:r>
              <a:rPr lang="en-US" altLang="en-US" sz="1400" b="1" dirty="0">
                <a:latin typeface="Rockwell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LARGER FIELD OF VIEW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a wider, longer, panoramic 				field of view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2000" b="1" dirty="0">
                <a:latin typeface="Calibri" charset="0"/>
              </a:rPr>
              <a:t>ASSURANCE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	       </a:t>
            </a: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US" altLang="en-US" sz="1800" b="1" dirty="0">
                <a:solidFill>
                  <a:srgbClr val="000000"/>
                </a:solidFill>
                <a:latin typeface="Rockwell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VISUALLY RASP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transverse fibers before release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2000" b="1" dirty="0">
                <a:latin typeface="Calibri" charset="0"/>
              </a:rPr>
              <a:t>VERSATILITY </a:t>
            </a:r>
            <a:r>
              <a:rPr lang="en-US" altLang="en-US" sz="1600" b="1" dirty="0">
                <a:latin typeface="Rockwell" charset="0"/>
              </a:rPr>
              <a:t>   </a:t>
            </a:r>
            <a:r>
              <a:rPr lang="en-US" altLang="en-US" sz="1400" b="1" dirty="0">
                <a:latin typeface="Rockwell" charset="0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1400" b="1" dirty="0">
                <a:latin typeface="Rockwell" charset="0"/>
              </a:rPr>
              <a:t>         </a:t>
            </a:r>
            <a:r>
              <a:rPr lang="en-US" altLang="en-US" sz="1800" b="1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en-US" altLang="en-US" sz="1400" b="1" dirty="0">
                <a:latin typeface="Rockwell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VISUALLY PROBE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the distal end before release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2000" b="1" dirty="0">
                <a:latin typeface="Calibri" charset="0"/>
              </a:rPr>
              <a:t>CONFIDENCE              -</a:t>
            </a:r>
            <a:r>
              <a:rPr lang="en-US" altLang="en-US" sz="1400" b="1" dirty="0">
                <a:latin typeface="Rockwell" charset="0"/>
              </a:rPr>
              <a:t>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VISUALLY PROBE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uncut fibers to ensure a complete 				release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2000" b="1" dirty="0">
                <a:latin typeface="Calibri" charset="0"/>
              </a:rPr>
              <a:t>PATIENT 	       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-  	</a:t>
            </a:r>
            <a:r>
              <a:rPr lang="en-US" altLang="en-US" sz="1800" b="1" dirty="0">
                <a:solidFill>
                  <a:srgbClr val="FF0000"/>
                </a:solidFill>
                <a:latin typeface="Calibri" charset="0"/>
              </a:rPr>
              <a:t>UNIPORTAL </a:t>
            </a:r>
            <a:r>
              <a:rPr lang="en-US" altLang="en-US" sz="2000" b="1" dirty="0">
                <a:solidFill>
                  <a:srgbClr val="000000"/>
                </a:solidFill>
                <a:latin typeface="Calibri" charset="0"/>
              </a:rPr>
              <a:t> smaller incision in the wrist</a:t>
            </a:r>
          </a:p>
          <a:p>
            <a:pPr marL="0" lvl="4">
              <a:spcBef>
                <a:spcPct val="20000"/>
              </a:spcBef>
              <a:buSzPct val="100000"/>
            </a:pPr>
            <a:r>
              <a:rPr lang="en-US" altLang="en-US" sz="2000" b="1" dirty="0">
                <a:latin typeface="Calibri" charset="0"/>
              </a:rPr>
              <a:t>SATISFACTION</a:t>
            </a:r>
          </a:p>
          <a:p>
            <a:pPr marL="0" lvl="4">
              <a:spcBef>
                <a:spcPct val="20000"/>
              </a:spcBef>
              <a:buClr>
                <a:schemeClr val="tx1"/>
              </a:buClr>
              <a:buSzPct val="100000"/>
              <a:buFont typeface="Wingdings" charset="2"/>
              <a:buNone/>
            </a:pPr>
            <a:endParaRPr lang="en-US" altLang="en-US" sz="20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465138" y="9144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400" u="sng" dirty="0">
                <a:solidFill>
                  <a:srgbClr val="FF0000"/>
                </a:solidFill>
              </a:rPr>
              <a:t>System Complexity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C53A707-93A3-3843-A265-61BD77DD92D2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1488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SzPct val="100000"/>
            </a:pPr>
            <a:r>
              <a:rPr lang="en-US" altLang="en-US" sz="2400" b="1" u="sng" dirty="0">
                <a:latin typeface="Calibri" charset="0"/>
              </a:rPr>
              <a:t>Surgeon </a:t>
            </a:r>
            <a:r>
              <a:rPr lang="en-US" altLang="en-US" sz="2400" b="1" u="sng" dirty="0" err="1">
                <a:latin typeface="Calibri" charset="0"/>
              </a:rPr>
              <a:t>Reluctancy</a:t>
            </a:r>
            <a:r>
              <a:rPr lang="en-US" altLang="en-US" sz="2400" b="1" u="sng" dirty="0">
                <a:latin typeface="Calibri" charset="0"/>
              </a:rPr>
              <a:t>.</a:t>
            </a:r>
            <a:endParaRPr lang="en-US" altLang="en-US" sz="2400" b="1" dirty="0">
              <a:latin typeface="Calibri" charset="0"/>
            </a:endParaRPr>
          </a:p>
          <a:p>
            <a:pPr algn="ctr">
              <a:spcBef>
                <a:spcPct val="20000"/>
              </a:spcBef>
              <a:buSzPct val="100000"/>
            </a:pPr>
            <a:r>
              <a:rPr lang="en-US" altLang="en-US" sz="2000" b="1" u="sng" dirty="0">
                <a:latin typeface="Calibri" charset="0"/>
              </a:rPr>
              <a:t>Why have surgeons been reluctant to convert to ECTR in the past?</a:t>
            </a:r>
          </a:p>
          <a:p>
            <a:pPr lvl="1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Nerve injury, Palmer Arch complications</a:t>
            </a:r>
          </a:p>
          <a:p>
            <a:pPr lvl="1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Incomplete release</a:t>
            </a:r>
          </a:p>
          <a:p>
            <a:pPr lvl="1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Time and cost.</a:t>
            </a:r>
          </a:p>
          <a:p>
            <a:pPr lvl="1"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Trust in the safety of the Endoscopic systems</a:t>
            </a:r>
          </a:p>
          <a:p>
            <a:pPr algn="ctr">
              <a:spcBef>
                <a:spcPct val="20000"/>
              </a:spcBef>
              <a:buSzPct val="100000"/>
            </a:pPr>
            <a:r>
              <a:rPr lang="en-US" altLang="en-US" sz="2000" b="1" u="sng" dirty="0">
                <a:latin typeface="Calibri" charset="0"/>
              </a:rPr>
              <a:t>How the SegWAY System overcomes these objectives</a:t>
            </a:r>
          </a:p>
          <a:p>
            <a:pPr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Left and Right guides functions as a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 retractor </a:t>
            </a:r>
            <a:r>
              <a:rPr lang="en-US" altLang="en-US" sz="2000" b="1" dirty="0">
                <a:latin typeface="Calibri" charset="0"/>
              </a:rPr>
              <a:t>offering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altLang="en-US" sz="2000" b="1" dirty="0">
                <a:latin typeface="Calibri" charset="0"/>
              </a:rPr>
              <a:t>largest unobstructed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field of view</a:t>
            </a:r>
            <a:r>
              <a:rPr lang="en-US" altLang="en-US" sz="2000" b="1" dirty="0">
                <a:latin typeface="Calibri" charset="0"/>
              </a:rPr>
              <a:t>. </a:t>
            </a:r>
            <a:endParaRPr lang="en-US" altLang="en-US" sz="2000" b="1" dirty="0">
              <a:solidFill>
                <a:srgbClr val="FF0000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Unique ability to be able to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probe and rasp </a:t>
            </a:r>
            <a:r>
              <a:rPr lang="en-US" altLang="en-US" sz="2000" b="1" dirty="0">
                <a:latin typeface="Calibri" charset="0"/>
              </a:rPr>
              <a:t>under direct visualization. </a:t>
            </a:r>
          </a:p>
          <a:p>
            <a:pPr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The scope and the instruments work independently of each other giving a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tactile feel </a:t>
            </a:r>
            <a:r>
              <a:rPr lang="en-US" altLang="en-US" sz="2000" b="1" dirty="0">
                <a:latin typeface="Calibri" charset="0"/>
              </a:rPr>
              <a:t>and the option of using these instruments if needed.</a:t>
            </a:r>
          </a:p>
          <a:p>
            <a:pPr>
              <a:spcBef>
                <a:spcPct val="20000"/>
              </a:spcBef>
              <a:buSzPct val="100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The case time is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comparable</a:t>
            </a:r>
            <a:r>
              <a:rPr lang="en-US" altLang="en-US" sz="2000" b="1" dirty="0">
                <a:latin typeface="Calibri" charset="0"/>
              </a:rPr>
              <a:t> to an open (4 to 10min)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n-US" altLang="en-US" sz="2000" b="1" dirty="0">
                <a:latin typeface="Calibri" charset="0"/>
              </a:rPr>
              <a:t>System utilizes a </a:t>
            </a:r>
            <a:r>
              <a:rPr lang="en-US" altLang="en-US" sz="2000" b="1" dirty="0">
                <a:solidFill>
                  <a:srgbClr val="FF0000"/>
                </a:solidFill>
                <a:latin typeface="Calibri" charset="0"/>
              </a:rPr>
              <a:t>standard 4mm or 2.7mm 30° scope </a:t>
            </a:r>
            <a:r>
              <a:rPr lang="en-US" altLang="en-US" sz="2000" b="1" dirty="0">
                <a:latin typeface="Calibri" charset="0"/>
              </a:rPr>
              <a:t>(Trays are provided)</a:t>
            </a: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810163-CAC6-3840-8ADE-F79C5E067093}" type="slidenum"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685800" y="1177498"/>
            <a:ext cx="7620000" cy="57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Patient Benefit 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Faster Short term recovery and return to work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Ability to do </a:t>
            </a:r>
            <a:r>
              <a:rPr lang="en-US" altLang="en-US" sz="2000" b="1" dirty="0" err="1">
                <a:latin typeface="Calibri" charset="0"/>
              </a:rPr>
              <a:t>Bilateral’s</a:t>
            </a:r>
            <a:r>
              <a:rPr lang="en-US" altLang="en-US" sz="2000" b="1" dirty="0">
                <a:latin typeface="Calibri" charset="0"/>
              </a:rPr>
              <a:t> as the incision is in the wrist and out of the palm.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Patent satisfaction.</a:t>
            </a:r>
          </a:p>
          <a:p>
            <a:pPr marR="0" lvl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lang="en-US" altLang="en-US" sz="2000" b="1" u="sng" dirty="0">
                <a:latin typeface="Calibri" charset="0"/>
              </a:rPr>
              <a:t>How changing to Endoscopic has changed my practice.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Marketing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Reputation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Reproducibility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b="1" dirty="0">
                <a:latin typeface="Calibri" charset="0"/>
              </a:rPr>
              <a:t>Patient satisfaction</a:t>
            </a:r>
          </a:p>
          <a:p>
            <a:pPr marL="342900" marR="0" lvl="0" indent="-34290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3137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810163-CAC6-3840-8ADE-F79C5E067093}" type="slidenum">
              <a:rPr lang="en-US" altLang="en-US" sz="1400">
                <a:solidFill>
                  <a:schemeClr val="bg1"/>
                </a:solidFill>
              </a:rPr>
              <a:pPr/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914400" y="1981200"/>
            <a:ext cx="762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National average CPT CODE Reimbursement – Carpal Tunnel Release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1800" b="1" u="sng" dirty="0">
                <a:latin typeface="Calibri" charset="0"/>
                <a:ea typeface="Calibri" charset="0"/>
                <a:cs typeface="Times New Roman" charset="0"/>
              </a:rPr>
              <a:t>Endoscopic 29848		ASC		Outpatient</a:t>
            </a:r>
            <a:endParaRPr lang="en-US" altLang="en-US" sz="1800" dirty="0">
              <a:latin typeface="Calibri" charset="0"/>
              <a:ea typeface="Calibri" charset="0"/>
              <a:cs typeface="Times New Roman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Facility FEE* 		$1,339</a:t>
            </a:r>
            <a:r>
              <a:rPr lang="en-US" alt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		$1,201</a:t>
            </a:r>
            <a:endParaRPr lang="en-US" altLang="en-US" sz="1800" dirty="0">
              <a:latin typeface="Calibri" charset="0"/>
              <a:ea typeface="Calibri" charset="0"/>
              <a:cs typeface="Times New Roman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Physician FEE*		$435		$529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 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1800" b="1" u="sng" dirty="0">
                <a:latin typeface="Calibri" charset="0"/>
                <a:ea typeface="Calibri" charset="0"/>
                <a:cs typeface="Times New Roman" charset="0"/>
              </a:rPr>
              <a:t>Open 64721		ASC		Outpatient</a:t>
            </a:r>
            <a:endParaRPr lang="en-US" altLang="en-US" sz="1800" dirty="0">
              <a:latin typeface="Calibri" charset="0"/>
              <a:ea typeface="Calibri" charset="0"/>
              <a:cs typeface="Times New Roman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Facility FEE* 		$446</a:t>
            </a:r>
            <a:r>
              <a:rPr lang="en-US" altLang="en-US" sz="18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		$692</a:t>
            </a:r>
            <a:endParaRPr lang="en-US" altLang="en-US" sz="1800" dirty="0">
              <a:latin typeface="Calibri" charset="0"/>
              <a:ea typeface="Calibri" charset="0"/>
              <a:cs typeface="Times New Roman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Physician FEE*		$387		$350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Reimbursement is dependent on local wage index and may vary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1800" dirty="0">
                <a:latin typeface="Calibri" charset="0"/>
                <a:ea typeface="Calibri" charset="0"/>
                <a:cs typeface="Times New Roman" charset="0"/>
              </a:rPr>
              <a:t>*This information was taken from www.FASA.org  and www.CMS.org website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 bwMode="auto">
          <a:xfrm>
            <a:off x="0" y="1524000"/>
            <a:ext cx="8763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 b="0" dirty="0"/>
              <a:t>A 1cm incision is made between the first and second crease on top of Palmaris</a:t>
            </a:r>
          </a:p>
          <a:p>
            <a:pPr>
              <a:defRPr/>
            </a:pPr>
            <a:r>
              <a:rPr lang="en-US" altLang="en-US" sz="2400" b="0" dirty="0"/>
              <a:t>Identify the following: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en-US" sz="2000" dirty="0">
                <a:ea typeface="+mn-ea"/>
                <a:cs typeface="+mn-cs"/>
              </a:rPr>
              <a:t>	Median nerve</a:t>
            </a:r>
          </a:p>
          <a:p>
            <a:pPr marL="0" lvl="1" indent="0">
              <a:spcBef>
                <a:spcPts val="6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en-US" sz="2000" dirty="0">
                <a:ea typeface="+mn-ea"/>
                <a:cs typeface="+mn-cs"/>
              </a:rPr>
              <a:t>	Proximal edge of ligament</a:t>
            </a: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97AB67B-39D7-6B44-BDA9-7079B2B59456}" type="slidenum">
              <a:rPr lang="en-US" altLang="en-US" sz="1400">
                <a:solidFill>
                  <a:schemeClr val="bg1"/>
                </a:solidFill>
              </a:rPr>
              <a:pPr/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9396" name="Picture 2" descr="C:\Users\Devon.Tirpack\Desktop\Cautilli Images\cautilli lab images and video\_jpgs\IMG_6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1006"/>
          <a:stretch>
            <a:fillRect/>
          </a:stretch>
        </p:blipFill>
        <p:spPr bwMode="auto">
          <a:xfrm>
            <a:off x="4859338" y="3429000"/>
            <a:ext cx="420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C:\Users\Devon.Tirpack\Desktop\Cautilli Images\cautilli lab images and video\_jpgs\IMG_6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3750" r="10001"/>
          <a:stretch>
            <a:fillRect/>
          </a:stretch>
        </p:blipFill>
        <p:spPr bwMode="auto">
          <a:xfrm>
            <a:off x="152400" y="3429000"/>
            <a:ext cx="4527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52600" y="877888"/>
            <a:ext cx="498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Gaining Access to the Carpal Tunnel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EDACE82-14B7-C44B-B586-74AB9D58B8E5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" y="998538"/>
            <a:ext cx="8001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If Palmaris Longus is present retract to the medial side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b="17162"/>
          <a:stretch>
            <a:fillRect/>
          </a:stretch>
        </p:blipFill>
        <p:spPr bwMode="auto">
          <a:xfrm>
            <a:off x="1333500" y="1828800"/>
            <a:ext cx="640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02EFA0-FB0E-0F41-AEF0-A4D776662378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" y="998538"/>
            <a:ext cx="807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Insertion of a series of  Dilatators and elevator to gain access for the guide</a:t>
            </a:r>
          </a:p>
        </p:txBody>
      </p:sp>
      <p:pic>
        <p:nvPicPr>
          <p:cNvPr id="614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6" b="17409"/>
          <a:stretch>
            <a:fillRect/>
          </a:stretch>
        </p:blipFill>
        <p:spPr bwMode="auto">
          <a:xfrm>
            <a:off x="1371600" y="19812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D32CC4-365E-1C49-B3EA-7FF7AA5E8BC1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1295400" y="9858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Insertion of the Guide. Left, right specific.</a:t>
            </a:r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 b="16672"/>
          <a:stretch>
            <a:fillRect/>
          </a:stretch>
        </p:blipFill>
        <p:spPr bwMode="auto">
          <a:xfrm>
            <a:off x="1404938" y="1981200"/>
            <a:ext cx="6334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73125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FAED535-CB4A-BC47-B3F5-F31E176D50ED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2667000" y="11430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ea typeface="+mn-ea"/>
              </a:rPr>
              <a:t>Insertion of the Scope</a:t>
            </a:r>
          </a:p>
        </p:txBody>
      </p:sp>
      <p:pic>
        <p:nvPicPr>
          <p:cNvPr id="7" name="Picture 6" descr="DSC_0215.JPG"/>
          <p:cNvPicPr>
            <a:picLocks noChangeAspect="1"/>
          </p:cNvPicPr>
          <p:nvPr/>
        </p:nvPicPr>
        <p:blipFill>
          <a:blip r:embed="rId3" cstate="print"/>
          <a:srcRect t="5556" b="37254"/>
          <a:stretch>
            <a:fillRect/>
          </a:stretch>
        </p:blipFill>
        <p:spPr>
          <a:xfrm>
            <a:off x="152400" y="1600349"/>
            <a:ext cx="5334000" cy="459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3" r="11945" b="3778"/>
          <a:stretch/>
        </p:blipFill>
        <p:spPr bwMode="auto">
          <a:xfrm>
            <a:off x="4800600" y="1752600"/>
            <a:ext cx="41148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66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8731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873125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66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10941</TotalTime>
  <Pages>23</Pages>
  <Words>305</Words>
  <Application>Microsoft Office PowerPoint</Application>
  <PresentationFormat>Letter Paper (8.5x11 in)</PresentationFormat>
  <Paragraphs>81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Custom Design</vt:lpstr>
      <vt:lpstr>Aspect</vt:lpstr>
      <vt:lpstr>SegWAY Orthopaedics Where tradition meets technology </vt:lpstr>
      <vt:lpstr>System Complexity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2/25/97</dc:title>
  <dc:subject>SegWAY Training</dc:subject>
  <dc:creator>Stuart H Seymour</dc:creator>
  <cp:keywords>SegWAY Training</cp:keywords>
  <cp:lastModifiedBy>JKoons</cp:lastModifiedBy>
  <cp:revision>1286</cp:revision>
  <cp:lastPrinted>2003-06-23T21:42:52Z</cp:lastPrinted>
  <dcterms:created xsi:type="dcterms:W3CDTF">1997-02-25T14:57:40Z</dcterms:created>
  <dcterms:modified xsi:type="dcterms:W3CDTF">2019-02-07T02:13:52Z</dcterms:modified>
</cp:coreProperties>
</file>